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17.jpg" ContentType="image/pn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62" r:id="rId3"/>
    <p:sldId id="265" r:id="rId4"/>
    <p:sldId id="257" r:id="rId5"/>
    <p:sldId id="269" r:id="rId6"/>
    <p:sldId id="271" r:id="rId7"/>
    <p:sldId id="270" r:id="rId8"/>
    <p:sldId id="268" r:id="rId9"/>
    <p:sldId id="267" r:id="rId10"/>
    <p:sldId id="272" r:id="rId11"/>
    <p:sldId id="263" r:id="rId12"/>
    <p:sldId id="258" r:id="rId13"/>
    <p:sldId id="259" r:id="rId14"/>
    <p:sldId id="266" r:id="rId15"/>
    <p:sldId id="260" r:id="rId16"/>
    <p:sldId id="279" r:id="rId17"/>
    <p:sldId id="281" r:id="rId18"/>
    <p:sldId id="273" r:id="rId19"/>
    <p:sldId id="276" r:id="rId20"/>
    <p:sldId id="275" r:id="rId21"/>
    <p:sldId id="280" r:id="rId22"/>
    <p:sldId id="274"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7"/>
  </p:normalViewPr>
  <p:slideViewPr>
    <p:cSldViewPr snapToGrid="0" snapToObjects="1">
      <p:cViewPr varScale="1">
        <p:scale>
          <a:sx n="90" d="100"/>
          <a:sy n="90" d="100"/>
        </p:scale>
        <p:origin x="85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36382C-369C-CE43-9B1E-205BAD849BC9}" type="datetimeFigureOut">
              <a:rPr lang="en-US" smtClean="0"/>
              <a:t>10/21/20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0EB9D-20D6-8748-B153-B6BD770D4B52}" type="slidenum">
              <a:rPr lang="en-US" smtClean="0"/>
              <a:t>‹#›</a:t>
            </a:fld>
            <a:endParaRPr lang="en-US"/>
          </a:p>
        </p:txBody>
      </p:sp>
    </p:spTree>
    <p:extLst>
      <p:ext uri="{BB962C8B-B14F-4D97-AF65-F5344CB8AC3E}">
        <p14:creationId xmlns:p14="http://schemas.microsoft.com/office/powerpoint/2010/main" val="3045482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graphics (in black and white</a:t>
            </a:r>
            <a:r>
              <a:rPr lang="en-US" baseline="0" dirty="0"/>
              <a:t>) </a:t>
            </a:r>
            <a:r>
              <a:rPr lang="en-US" dirty="0"/>
              <a:t> add</a:t>
            </a:r>
            <a:r>
              <a:rPr lang="en-US" baseline="0" dirty="0"/>
              <a:t> scale, time, relationships and context to an outdoor experience (in color)</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2</a:t>
            </a:fld>
            <a:endParaRPr lang="en-US"/>
          </a:p>
        </p:txBody>
      </p:sp>
    </p:spTree>
    <p:extLst>
      <p:ext uri="{BB962C8B-B14F-4D97-AF65-F5344CB8AC3E}">
        <p14:creationId xmlns:p14="http://schemas.microsoft.com/office/powerpoint/2010/main" val="1319762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graphics make</a:t>
            </a:r>
            <a:r>
              <a:rPr lang="en-US" baseline="0" dirty="0"/>
              <a:t> information available to those who are pre-literate or understand a different language</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3</a:t>
            </a:fld>
            <a:endParaRPr lang="en-US"/>
          </a:p>
        </p:txBody>
      </p:sp>
    </p:spTree>
    <p:extLst>
      <p:ext uri="{BB962C8B-B14F-4D97-AF65-F5344CB8AC3E}">
        <p14:creationId xmlns:p14="http://schemas.microsoft.com/office/powerpoint/2010/main" val="2330259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is a simple 5-part</a:t>
            </a:r>
            <a:r>
              <a:rPr lang="en-US" baseline="0" dirty="0"/>
              <a:t> model of what should be considered in creating an educational graphic. The use of emojis to illustrate the concepts is in</a:t>
            </a:r>
          </a:p>
          <a:p>
            <a:r>
              <a:rPr lang="en-US" baseline="0" dirty="0"/>
              <a:t>tended to keep the focus on planning a visual and away from any particular artistic style.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4</a:t>
            </a:fld>
            <a:endParaRPr lang="en-US"/>
          </a:p>
        </p:txBody>
      </p:sp>
    </p:spTree>
    <p:extLst>
      <p:ext uri="{BB962C8B-B14F-4D97-AF65-F5344CB8AC3E}">
        <p14:creationId xmlns:p14="http://schemas.microsoft.com/office/powerpoint/2010/main" val="3293589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 is the</a:t>
            </a:r>
            <a:r>
              <a:rPr lang="en-US" baseline="0" dirty="0"/>
              <a:t> effect you want to produce in your audience </a:t>
            </a:r>
            <a:r>
              <a:rPr lang="mr-IN" baseline="0" dirty="0"/>
              <a:t>–</a:t>
            </a:r>
            <a:r>
              <a:rPr lang="en-US" baseline="0" dirty="0"/>
              <a:t> from left to right: wonder/awareness, thoughtfulness, concern, and intention and ability to act</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5</a:t>
            </a:fld>
            <a:endParaRPr lang="en-US"/>
          </a:p>
        </p:txBody>
      </p:sp>
    </p:spTree>
    <p:extLst>
      <p:ext uri="{BB962C8B-B14F-4D97-AF65-F5344CB8AC3E}">
        <p14:creationId xmlns:p14="http://schemas.microsoft.com/office/powerpoint/2010/main" val="621410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a:t>
            </a:r>
            <a:r>
              <a:rPr lang="en-US" baseline="0" dirty="0"/>
              <a:t> is the data, graphs, text and images you will use to populate your graphic.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6</a:t>
            </a:fld>
            <a:endParaRPr lang="en-US"/>
          </a:p>
        </p:txBody>
      </p:sp>
    </p:spTree>
    <p:extLst>
      <p:ext uri="{BB962C8B-B14F-4D97-AF65-F5344CB8AC3E}">
        <p14:creationId xmlns:p14="http://schemas.microsoft.com/office/powerpoint/2010/main" val="1114748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Audience is the specific group of people in</a:t>
            </a:r>
            <a:r>
              <a:rPr lang="en-US" baseline="0" dirty="0"/>
              <a:t> which you want to produce an effect (wonder, thought, concern, action). You need to consider age, race, gender, ethnicity, religion, national origin, income, politics and interests. You cannot create something that appeals to everyone and that still achieves your intention. You can, however, create something that appeals to different audiences.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7</a:t>
            </a:fld>
            <a:endParaRPr lang="en-US"/>
          </a:p>
        </p:txBody>
      </p:sp>
    </p:spTree>
    <p:extLst>
      <p:ext uri="{BB962C8B-B14F-4D97-AF65-F5344CB8AC3E}">
        <p14:creationId xmlns:p14="http://schemas.microsoft.com/office/powerpoint/2010/main" val="2301679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Channel is the way your audiences will be able to access your visual. The choice</a:t>
            </a:r>
            <a:r>
              <a:rPr lang="en-US" baseline="0" dirty="0"/>
              <a:t> of channel affects how they will interact with it and how you design it. Something for a </a:t>
            </a:r>
            <a:r>
              <a:rPr lang="en-US" baseline="0" dirty="0" err="1"/>
              <a:t>powerpoint</a:t>
            </a:r>
            <a:r>
              <a:rPr lang="en-US" baseline="0" dirty="0"/>
              <a:t> presentation will only be seen for a short time, but will have someone to explain it. Something for a book or a pamphlet has to stand on its own, but is available to the viewer for a longer period of time and can be viewed again.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8</a:t>
            </a:fld>
            <a:endParaRPr lang="en-US"/>
          </a:p>
        </p:txBody>
      </p:sp>
    </p:spTree>
    <p:extLst>
      <p:ext uri="{BB962C8B-B14F-4D97-AF65-F5344CB8AC3E}">
        <p14:creationId xmlns:p14="http://schemas.microsoft.com/office/powerpoint/2010/main" val="1683747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is about what you put in the graphic. The horses represent</a:t>
            </a:r>
            <a:r>
              <a:rPr lang="en-US" baseline="0" dirty="0"/>
              <a:t> different artistic treatments to consider, realistic, abstract and fantastic. The green squares represent the range of tints/shades that can be used. (Tip </a:t>
            </a:r>
            <a:r>
              <a:rPr lang="mr-IN" baseline="0" dirty="0"/>
              <a:t>–</a:t>
            </a:r>
            <a:r>
              <a:rPr lang="en-US" baseline="0" dirty="0"/>
              <a:t> a limited palette of 5 shades, light to dark, is very effective. Use dark and light contrast to draw the eye of the viewer). The Fancy/Plain fonts illustrate the power of font design to overwhelm the meaning of the text. It is important to choose a font that reinforces your message. The grid, network and tree represent different ways of arranging your content in your visual. A grid may be appropriate when all your content elements have the same importance. A network or a metaphor like a tree will emphasize the kind of relationship your elements have to each other. (Tip </a:t>
            </a:r>
            <a:r>
              <a:rPr lang="mr-IN" baseline="0" dirty="0"/>
              <a:t>–</a:t>
            </a:r>
            <a:r>
              <a:rPr lang="en-US" baseline="0" dirty="0"/>
              <a:t> in western culture the viewer looks at the center first, then tracks to the upper left, the upper right, the lower right and the lower left in a clockwise direction. Since the goal of a good visual is to keep the viewer’s interest you want to avoid placing things in the center. Instead, divide the space into thirds and place your key messages or points where the lines intersect.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9</a:t>
            </a:fld>
            <a:endParaRPr lang="en-US"/>
          </a:p>
        </p:txBody>
      </p:sp>
    </p:spTree>
    <p:extLst>
      <p:ext uri="{BB962C8B-B14F-4D97-AF65-F5344CB8AC3E}">
        <p14:creationId xmlns:p14="http://schemas.microsoft.com/office/powerpoint/2010/main" val="1934359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pentagon-star</a:t>
            </a:r>
            <a:r>
              <a:rPr lang="en-US" baseline="0" dirty="0"/>
              <a:t> shows every part connected to every other part. While you may start with intention, every choice you make about any part of the visual affects the other parts. Every time you make a decision for one part, you should consider its impact on all the other parts.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10</a:t>
            </a:fld>
            <a:endParaRPr lang="en-US"/>
          </a:p>
        </p:txBody>
      </p:sp>
    </p:spTree>
    <p:extLst>
      <p:ext uri="{BB962C8B-B14F-4D97-AF65-F5344CB8AC3E}">
        <p14:creationId xmlns:p14="http://schemas.microsoft.com/office/powerpoint/2010/main" val="4266147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very brief</a:t>
            </a:r>
            <a:r>
              <a:rPr lang="en-US" baseline="0" dirty="0"/>
              <a:t> history of the use of quantitative graphics. </a:t>
            </a:r>
            <a:r>
              <a:rPr lang="en-US" dirty="0"/>
              <a:t>Crimean War 1853-1856</a:t>
            </a:r>
            <a:r>
              <a:rPr lang="en-US" baseline="0" dirty="0"/>
              <a:t>. This painting of the military hospital at Scutari shows Florence </a:t>
            </a:r>
            <a:r>
              <a:rPr lang="en-US" baseline="0" dirty="0" err="1"/>
              <a:t>Nightengale</a:t>
            </a:r>
            <a:r>
              <a:rPr lang="en-US" baseline="0" dirty="0"/>
              <a:t> and one of her trained nurses relieving the suffering of a wounded soldier. The conditions at the hospital were dire, with more soldiers dying from typhoid and cholera than their wounds. </a:t>
            </a:r>
            <a:r>
              <a:rPr lang="en-US" baseline="0" dirty="0" err="1"/>
              <a:t>Nightengale</a:t>
            </a:r>
            <a:r>
              <a:rPr lang="en-US" baseline="0" dirty="0"/>
              <a:t> hammered the war office to bring in a sanitary commission to fix the sewers, she had healthier invalids scrub the hospital down and she organized the kitchens to provide safe healthy foods. </a:t>
            </a:r>
          </a:p>
          <a:p>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11</a:t>
            </a:fld>
            <a:endParaRPr lang="en-US"/>
          </a:p>
        </p:txBody>
      </p:sp>
    </p:spTree>
    <p:extLst>
      <p:ext uri="{BB962C8B-B14F-4D97-AF65-F5344CB8AC3E}">
        <p14:creationId xmlns:p14="http://schemas.microsoft.com/office/powerpoint/2010/main" val="1398166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in</a:t>
            </a:r>
            <a:r>
              <a:rPr lang="en-US" baseline="0" dirty="0"/>
              <a:t> the previous slide is a snapshot in time, but </a:t>
            </a:r>
            <a:r>
              <a:rPr lang="en-US" baseline="0" dirty="0" err="1"/>
              <a:t>Nightengale</a:t>
            </a:r>
            <a:r>
              <a:rPr lang="en-US" baseline="0" dirty="0"/>
              <a:t> wanted to persuade the British government to institute her sanitary measures in British hospitals. She needed to show the impact of her changes. This is a polar graphic, with the monthly mortality rates represented by wedges arranged in a circle. Red was for war wounds, blue for deaths caused by contagious diseases and black for other causes. All causes start from the center and are laid on top of each other. The graphic starts in April 1854 in the right polar diagram at the 9:00 position, circles round to March 1855 when the sanitary commission came in, then shifts to the left polar diagram at April 1855 at the 9:00 position circling around to March 1856.  It is obvious that after the work of the sanitary commission, and </a:t>
            </a:r>
            <a:r>
              <a:rPr lang="en-US" baseline="0" dirty="0" err="1"/>
              <a:t>Nightengale’s</a:t>
            </a:r>
            <a:r>
              <a:rPr lang="en-US" baseline="0" dirty="0"/>
              <a:t> other measures, that deaths from contagious diseases dropped dramatically. </a:t>
            </a:r>
          </a:p>
          <a:p>
            <a:endParaRPr lang="en-US" baseline="0" dirty="0"/>
          </a:p>
          <a:p>
            <a:r>
              <a:rPr lang="en-US" baseline="0" dirty="0"/>
              <a:t>Analyzing this visual using the 5 part model: Intention </a:t>
            </a:r>
            <a:r>
              <a:rPr lang="mr-IN" baseline="0" dirty="0"/>
              <a:t>–</a:t>
            </a:r>
            <a:r>
              <a:rPr lang="en-US" baseline="0" dirty="0"/>
              <a:t> convince the government to institute sanitary practices; Audience </a:t>
            </a:r>
            <a:r>
              <a:rPr lang="mr-IN" baseline="0" dirty="0"/>
              <a:t>–</a:t>
            </a:r>
            <a:r>
              <a:rPr lang="en-US" baseline="0" dirty="0"/>
              <a:t> government, Queen Victoria; Channel </a:t>
            </a:r>
            <a:r>
              <a:rPr lang="mr-IN" baseline="0" dirty="0"/>
              <a:t>–</a:t>
            </a:r>
            <a:r>
              <a:rPr lang="en-US" baseline="0" dirty="0"/>
              <a:t> 800 page report; Content </a:t>
            </a:r>
            <a:r>
              <a:rPr lang="mr-IN" baseline="0" dirty="0"/>
              <a:t>–</a:t>
            </a:r>
            <a:r>
              <a:rPr lang="en-US" baseline="0" dirty="0"/>
              <a:t> pre and post mortality data; Design </a:t>
            </a:r>
            <a:r>
              <a:rPr lang="mr-IN" baseline="0" dirty="0"/>
              <a:t>–</a:t>
            </a:r>
            <a:r>
              <a:rPr lang="en-US" baseline="0" dirty="0"/>
              <a:t> polar diagram*, colors somewhat reflective of the cause of mortality and with colors that printed well given the technology available, simple and small label font so the graph carries the message. * The x axis data were months and the y axis data were deaths. In polar diagrams, the area of the wedge increases disproportionately with the value of y. It has the effect of magnifying the impact of contagion relative to war wounds because viewers give more weight to area than to length. Knowing what we know now about perception, it would be considered somewhat unfair to use this type of graph for comparing relative impacts.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12</a:t>
            </a:fld>
            <a:endParaRPr lang="en-US"/>
          </a:p>
        </p:txBody>
      </p:sp>
    </p:spTree>
    <p:extLst>
      <p:ext uri="{BB962C8B-B14F-4D97-AF65-F5344CB8AC3E}">
        <p14:creationId xmlns:p14="http://schemas.microsoft.com/office/powerpoint/2010/main" val="909096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5-part model in place, it</a:t>
            </a:r>
            <a:r>
              <a:rPr lang="en-US" baseline="0" dirty="0"/>
              <a:t> is important to see how it works with NAAEE Guidelines for Excellence in Environmental Education Materials. This slide lists the components that need to be considered.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13</a:t>
            </a:fld>
            <a:endParaRPr lang="en-US"/>
          </a:p>
        </p:txBody>
      </p:sp>
    </p:spTree>
    <p:extLst>
      <p:ext uri="{BB962C8B-B14F-4D97-AF65-F5344CB8AC3E}">
        <p14:creationId xmlns:p14="http://schemas.microsoft.com/office/powerpoint/2010/main" val="3653529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were in the 5-part model</a:t>
            </a:r>
            <a:r>
              <a:rPr lang="en-US" baseline="0" dirty="0"/>
              <a:t> for planning a visual the NAAEE Guidelines for Environmental Education Materials would be a consideration. To illustrate, when you select your audience, you need to consider its diversity, how to keep the visual learn centered, the different ways of learning (visual vs. aural or hands-on), how it could connect with the viewer’s everyday experience and how it fits with any local, state or national requirements (especially important if your audience includes teachers).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14</a:t>
            </a:fld>
            <a:endParaRPr lang="en-US"/>
          </a:p>
        </p:txBody>
      </p:sp>
    </p:spTree>
    <p:extLst>
      <p:ext uri="{BB962C8B-B14F-4D97-AF65-F5344CB8AC3E}">
        <p14:creationId xmlns:p14="http://schemas.microsoft.com/office/powerpoint/2010/main" val="4036473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each of you to pick at least one element and comment in the chat – intention was …</a:t>
            </a:r>
          </a:p>
          <a:p>
            <a:r>
              <a:rPr lang="en-US" baseline="0" dirty="0"/>
              <a:t>Intention </a:t>
            </a:r>
            <a:r>
              <a:rPr lang="mr-IN" baseline="0" dirty="0"/>
              <a:t>–</a:t>
            </a:r>
            <a:r>
              <a:rPr lang="en-US" baseline="0" dirty="0"/>
              <a:t> to increase awareness of, invoke wonder about the root systems of prairie plants, invite comparisons between root lengths of prairie grasses and that of a typical lawn grass (on the far left).</a:t>
            </a:r>
          </a:p>
          <a:p>
            <a:r>
              <a:rPr lang="en-US" baseline="0" dirty="0"/>
              <a:t>Audience  - visitors to a nature center with a prairie, students in a region that has prairie</a:t>
            </a:r>
          </a:p>
          <a:p>
            <a:r>
              <a:rPr lang="en-US" baseline="0" dirty="0"/>
              <a:t>Content </a:t>
            </a:r>
            <a:r>
              <a:rPr lang="mr-IN" baseline="0" dirty="0"/>
              <a:t>–</a:t>
            </a:r>
            <a:r>
              <a:rPr lang="en-US" baseline="0" dirty="0"/>
              <a:t> data on plants, the lengths of their root systems, images of the different species</a:t>
            </a:r>
          </a:p>
          <a:p>
            <a:r>
              <a:rPr lang="en-US" baseline="0" dirty="0"/>
              <a:t>Channel </a:t>
            </a:r>
            <a:r>
              <a:rPr lang="mr-IN" baseline="0" dirty="0"/>
              <a:t>–</a:t>
            </a:r>
            <a:r>
              <a:rPr lang="en-US" baseline="0" dirty="0"/>
              <a:t> works as an 8.5 x 11 handout, poster, image on a video screen or power point (though resolution is an issue)</a:t>
            </a:r>
          </a:p>
          <a:p>
            <a:r>
              <a:rPr lang="en-US" baseline="0" dirty="0"/>
              <a:t>Design </a:t>
            </a:r>
            <a:r>
              <a:rPr lang="mr-IN" baseline="0" dirty="0"/>
              <a:t>–</a:t>
            </a:r>
            <a:r>
              <a:rPr lang="en-US" baseline="0" dirty="0"/>
              <a:t> images of plants are the focus, names and length measurements in a small font on the edges, plants are arranged with alternating root lengths instead of by shortest to longest, which may keep the eye moving and making comparisons, and emphasizes diversity,  black and white image focuses attention on structure, the composition is grid-like, giving equal weight to each species, which also reinforces the idea of diversity,  large font is a casual style that fits with the outdoors natural appeal of the material.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15</a:t>
            </a:fld>
            <a:endParaRPr lang="en-US"/>
          </a:p>
        </p:txBody>
      </p:sp>
    </p:spTree>
    <p:extLst>
      <p:ext uri="{BB962C8B-B14F-4D97-AF65-F5344CB8AC3E}">
        <p14:creationId xmlns:p14="http://schemas.microsoft.com/office/powerpoint/2010/main" val="2401172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a:t>
            </a:r>
            <a:r>
              <a:rPr lang="en-US" baseline="0" dirty="0"/>
              <a:t> slides provide opportunities to analyze other visuals using the 5-part model.</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16</a:t>
            </a:fld>
            <a:endParaRPr lang="en-US"/>
          </a:p>
        </p:txBody>
      </p:sp>
    </p:spTree>
    <p:extLst>
      <p:ext uri="{BB962C8B-B14F-4D97-AF65-F5344CB8AC3E}">
        <p14:creationId xmlns:p14="http://schemas.microsoft.com/office/powerpoint/2010/main" val="3770544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one of these images and take a few minutes to see if you can comment on the decision involved in each of the 5 elements and then we can share </a:t>
            </a:r>
          </a:p>
        </p:txBody>
      </p:sp>
      <p:sp>
        <p:nvSpPr>
          <p:cNvPr id="4" name="Slide Number Placeholder 3"/>
          <p:cNvSpPr>
            <a:spLocks noGrp="1"/>
          </p:cNvSpPr>
          <p:nvPr>
            <p:ph type="sldNum" sz="quarter" idx="10"/>
          </p:nvPr>
        </p:nvSpPr>
        <p:spPr/>
        <p:txBody>
          <a:bodyPr/>
          <a:lstStyle/>
          <a:p>
            <a:fld id="{38A0EB9D-20D6-8748-B153-B6BD770D4B52}" type="slidenum">
              <a:rPr lang="en-US" smtClean="0"/>
              <a:t>17</a:t>
            </a:fld>
            <a:endParaRPr lang="en-US"/>
          </a:p>
        </p:txBody>
      </p:sp>
    </p:spTree>
    <p:extLst>
      <p:ext uri="{BB962C8B-B14F-4D97-AF65-F5344CB8AC3E}">
        <p14:creationId xmlns:p14="http://schemas.microsoft.com/office/powerpoint/2010/main" val="4214220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 – awareness, thoughtfulness</a:t>
            </a:r>
          </a:p>
          <a:p>
            <a:r>
              <a:rPr lang="en-US" dirty="0"/>
              <a:t>Audience – complex, so older students</a:t>
            </a:r>
          </a:p>
          <a:p>
            <a:r>
              <a:rPr lang="en-US" dirty="0"/>
              <a:t>Data – relationships</a:t>
            </a:r>
          </a:p>
          <a:p>
            <a:r>
              <a:rPr lang="en-US" dirty="0"/>
              <a:t>Design – web of relationships, but all have the same weight, realistic but simplified</a:t>
            </a:r>
          </a:p>
          <a:p>
            <a:r>
              <a:rPr lang="en-US" dirty="0"/>
              <a:t>Channel – text book, need time to study</a:t>
            </a:r>
          </a:p>
        </p:txBody>
      </p:sp>
      <p:sp>
        <p:nvSpPr>
          <p:cNvPr id="4" name="Slide Number Placeholder 3"/>
          <p:cNvSpPr>
            <a:spLocks noGrp="1"/>
          </p:cNvSpPr>
          <p:nvPr>
            <p:ph type="sldNum" sz="quarter" idx="5"/>
          </p:nvPr>
        </p:nvSpPr>
        <p:spPr/>
        <p:txBody>
          <a:bodyPr/>
          <a:lstStyle/>
          <a:p>
            <a:fld id="{38A0EB9D-20D6-8748-B153-B6BD770D4B52}" type="slidenum">
              <a:rPr lang="en-US" smtClean="0"/>
              <a:t>18</a:t>
            </a:fld>
            <a:endParaRPr lang="en-US"/>
          </a:p>
        </p:txBody>
      </p:sp>
    </p:spTree>
    <p:extLst>
      <p:ext uri="{BB962C8B-B14F-4D97-AF65-F5344CB8AC3E}">
        <p14:creationId xmlns:p14="http://schemas.microsoft.com/office/powerpoint/2010/main" val="2632512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 – awe, motivate a visit to the park</a:t>
            </a:r>
          </a:p>
          <a:p>
            <a:r>
              <a:rPr lang="en-US" dirty="0"/>
              <a:t>Audience – almost anyone over the age of 9 with an interest in the outdoors</a:t>
            </a:r>
          </a:p>
          <a:p>
            <a:r>
              <a:rPr lang="en-US" dirty="0"/>
              <a:t>Channel – large format poster</a:t>
            </a:r>
          </a:p>
          <a:p>
            <a:r>
              <a:rPr lang="en-US" dirty="0"/>
              <a:t>Design – limited palette, distinctive font designed especially for all the national park posters</a:t>
            </a:r>
          </a:p>
          <a:p>
            <a:r>
              <a:rPr lang="en-US" dirty="0"/>
              <a:t>Content– image, list of what to expect or do, branding NPS</a:t>
            </a:r>
          </a:p>
          <a:p>
            <a:endParaRPr lang="en-US" dirty="0"/>
          </a:p>
        </p:txBody>
      </p:sp>
      <p:sp>
        <p:nvSpPr>
          <p:cNvPr id="4" name="Slide Number Placeholder 3"/>
          <p:cNvSpPr>
            <a:spLocks noGrp="1"/>
          </p:cNvSpPr>
          <p:nvPr>
            <p:ph type="sldNum" sz="quarter" idx="5"/>
          </p:nvPr>
        </p:nvSpPr>
        <p:spPr/>
        <p:txBody>
          <a:bodyPr/>
          <a:lstStyle/>
          <a:p>
            <a:fld id="{38A0EB9D-20D6-8748-B153-B6BD770D4B52}" type="slidenum">
              <a:rPr lang="en-US" smtClean="0"/>
              <a:t>19</a:t>
            </a:fld>
            <a:endParaRPr lang="en-US"/>
          </a:p>
        </p:txBody>
      </p:sp>
    </p:spTree>
    <p:extLst>
      <p:ext uri="{BB962C8B-B14F-4D97-AF65-F5344CB8AC3E}">
        <p14:creationId xmlns:p14="http://schemas.microsoft.com/office/powerpoint/2010/main" val="3576654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 – convey information</a:t>
            </a:r>
          </a:p>
          <a:p>
            <a:r>
              <a:rPr lang="en-US" dirty="0"/>
              <a:t>Content – how artesian well works</a:t>
            </a:r>
          </a:p>
          <a:p>
            <a:r>
              <a:rPr lang="en-US" dirty="0"/>
              <a:t>Audience – high school or college students in earth sciences</a:t>
            </a:r>
          </a:p>
          <a:p>
            <a:r>
              <a:rPr lang="en-US" dirty="0"/>
              <a:t>Channel – text book</a:t>
            </a:r>
          </a:p>
          <a:p>
            <a:r>
              <a:rPr lang="en-US" dirty="0"/>
              <a:t>Design – realistic and </a:t>
            </a:r>
            <a:r>
              <a:rPr lang="en-US" dirty="0" err="1"/>
              <a:t>stylelized</a:t>
            </a:r>
            <a:r>
              <a:rPr lang="en-US" dirty="0"/>
              <a:t> elements, important features </a:t>
            </a:r>
            <a:r>
              <a:rPr lang="en-US" dirty="0" err="1"/>
              <a:t>labled</a:t>
            </a:r>
            <a:r>
              <a:rPr lang="en-US" dirty="0"/>
              <a:t> with letters so important information can be packed into a text rich caption</a:t>
            </a:r>
          </a:p>
          <a:p>
            <a:endParaRPr lang="en-US" dirty="0"/>
          </a:p>
          <a:p>
            <a:r>
              <a:rPr lang="en-US" dirty="0"/>
              <a:t>Artesian Well from Clip Art - https://</a:t>
            </a:r>
            <a:r>
              <a:rPr lang="en-US" dirty="0" err="1"/>
              <a:t>etc.usf.edu</a:t>
            </a:r>
            <a:r>
              <a:rPr lang="en-US" dirty="0"/>
              <a:t>/clipart/</a:t>
            </a:r>
          </a:p>
        </p:txBody>
      </p:sp>
      <p:sp>
        <p:nvSpPr>
          <p:cNvPr id="4" name="Slide Number Placeholder 3"/>
          <p:cNvSpPr>
            <a:spLocks noGrp="1"/>
          </p:cNvSpPr>
          <p:nvPr>
            <p:ph type="sldNum" sz="quarter" idx="10"/>
          </p:nvPr>
        </p:nvSpPr>
        <p:spPr/>
        <p:txBody>
          <a:bodyPr/>
          <a:lstStyle/>
          <a:p>
            <a:fld id="{38A0EB9D-20D6-8748-B153-B6BD770D4B52}" type="slidenum">
              <a:rPr lang="en-US" smtClean="0"/>
              <a:t>20</a:t>
            </a:fld>
            <a:endParaRPr lang="en-US"/>
          </a:p>
        </p:txBody>
      </p:sp>
    </p:spTree>
    <p:extLst>
      <p:ext uri="{BB962C8B-B14F-4D97-AF65-F5344CB8AC3E}">
        <p14:creationId xmlns:p14="http://schemas.microsoft.com/office/powerpoint/2010/main" val="2386950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your own work – is there something you are doing where a visual could help? Jot your idea down on a piece of paper along with the five elements. Then make some decisions about your visual. To start go in order from intention to design.</a:t>
            </a:r>
          </a:p>
        </p:txBody>
      </p:sp>
      <p:sp>
        <p:nvSpPr>
          <p:cNvPr id="4" name="Slide Number Placeholder 3"/>
          <p:cNvSpPr>
            <a:spLocks noGrp="1"/>
          </p:cNvSpPr>
          <p:nvPr>
            <p:ph type="sldNum" sz="quarter" idx="5"/>
          </p:nvPr>
        </p:nvSpPr>
        <p:spPr/>
        <p:txBody>
          <a:bodyPr/>
          <a:lstStyle/>
          <a:p>
            <a:fld id="{38A0EB9D-20D6-8748-B153-B6BD770D4B52}" type="slidenum">
              <a:rPr lang="en-US" smtClean="0"/>
              <a:t>21</a:t>
            </a:fld>
            <a:endParaRPr lang="en-US"/>
          </a:p>
        </p:txBody>
      </p:sp>
    </p:spTree>
    <p:extLst>
      <p:ext uri="{BB962C8B-B14F-4D97-AF65-F5344CB8AC3E}">
        <p14:creationId xmlns:p14="http://schemas.microsoft.com/office/powerpoint/2010/main" val="164065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 </a:t>
            </a:r>
            <a:r>
              <a:rPr lang="mr-IN" dirty="0"/>
              <a:t>–</a:t>
            </a:r>
            <a:r>
              <a:rPr lang="en-US" dirty="0"/>
              <a:t> This 5 part-model</a:t>
            </a:r>
            <a:r>
              <a:rPr lang="en-US" baseline="0" dirty="0"/>
              <a:t> is just a ladder to move you towards a more nuanced understanding of how visuals work. Feel free to modify it or to look for other models to use. The best way to improve your visual literacy and your ability to create visuals is to look at lots of good and bad examples, just like the best way to learn to write is to read lots of good and bad writing. Just search for “good visuals” and “bad visuals” on the internet. You can also check out the links provided for a more systematic exploration </a:t>
            </a:r>
            <a:r>
              <a:rPr lang="en-US" baseline="0"/>
              <a:t>of visuals. </a:t>
            </a:r>
            <a:endParaRPr lang="en-US" dirty="0"/>
          </a:p>
        </p:txBody>
      </p:sp>
      <p:sp>
        <p:nvSpPr>
          <p:cNvPr id="4" name="Slide Number Placeholder 3"/>
          <p:cNvSpPr>
            <a:spLocks noGrp="1"/>
          </p:cNvSpPr>
          <p:nvPr>
            <p:ph type="sldNum" sz="quarter" idx="10"/>
          </p:nvPr>
        </p:nvSpPr>
        <p:spPr/>
        <p:txBody>
          <a:bodyPr/>
          <a:lstStyle/>
          <a:p>
            <a:fld id="{38A0EB9D-20D6-8748-B153-B6BD770D4B52}" type="slidenum">
              <a:rPr lang="en-US" smtClean="0"/>
              <a:t>22</a:t>
            </a:fld>
            <a:endParaRPr lang="en-US"/>
          </a:p>
        </p:txBody>
      </p:sp>
    </p:spTree>
    <p:extLst>
      <p:ext uri="{BB962C8B-B14F-4D97-AF65-F5344CB8AC3E}">
        <p14:creationId xmlns:p14="http://schemas.microsoft.com/office/powerpoint/2010/main" val="2903883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7E13B3D-9AB9-B848-92E5-173AC6D351A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354507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E13B3D-9AB9-B848-92E5-173AC6D351A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3494799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E13B3D-9AB9-B848-92E5-173AC6D351A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393936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E13B3D-9AB9-B848-92E5-173AC6D351A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216158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E13B3D-9AB9-B848-92E5-173AC6D351A0}" type="datetimeFigureOut">
              <a:rPr lang="en-US" smtClean="0"/>
              <a:t>10/21/20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971079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E13B3D-9AB9-B848-92E5-173AC6D351A0}" type="datetimeFigureOut">
              <a:rPr lang="en-US" smtClean="0"/>
              <a:t>10/21/20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1367178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E13B3D-9AB9-B848-92E5-173AC6D351A0}" type="datetimeFigureOut">
              <a:rPr lang="en-US" smtClean="0"/>
              <a:t>10/21/20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92746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E13B3D-9AB9-B848-92E5-173AC6D351A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1198784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E13B3D-9AB9-B848-92E5-173AC6D351A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3462801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E13B3D-9AB9-B848-92E5-173AC6D351A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3460402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E13B3D-9AB9-B848-92E5-173AC6D351A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1B894-46F7-3E4E-9FE8-7DF872710CBF}" type="slidenum">
              <a:rPr lang="en-US" smtClean="0"/>
              <a:t>‹#›</a:t>
            </a:fld>
            <a:endParaRPr lang="en-US"/>
          </a:p>
        </p:txBody>
      </p:sp>
    </p:spTree>
    <p:extLst>
      <p:ext uri="{BB962C8B-B14F-4D97-AF65-F5344CB8AC3E}">
        <p14:creationId xmlns:p14="http://schemas.microsoft.com/office/powerpoint/2010/main" val="589346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13B3D-9AB9-B848-92E5-173AC6D351A0}" type="datetimeFigureOut">
              <a:rPr lang="en-US" smtClean="0"/>
              <a:t>10/21/20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E1B894-46F7-3E4E-9FE8-7DF872710CBF}" type="slidenum">
              <a:rPr lang="en-US" smtClean="0"/>
              <a:t>‹#›</a:t>
            </a:fld>
            <a:endParaRPr lang="en-US"/>
          </a:p>
        </p:txBody>
      </p:sp>
    </p:spTree>
    <p:extLst>
      <p:ext uri="{BB962C8B-B14F-4D97-AF65-F5344CB8AC3E}">
        <p14:creationId xmlns:p14="http://schemas.microsoft.com/office/powerpoint/2010/main" val="4056255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edwardtufte.com/tuft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etc.usf.edu/clipart/" TargetMode="External"/><Relationship Id="rId4" Type="http://schemas.openxmlformats.org/officeDocument/2006/relationships/hyperlink" Target="https://flowingdata.com/2018/06/28/why-people-make-bad-charts-and-what-to-do-when-it-happe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Picture is Worth 1000 Words:</a:t>
            </a:r>
            <a:br>
              <a:rPr lang="en-US" dirty="0"/>
            </a:br>
            <a:r>
              <a:rPr lang="en-US" dirty="0"/>
              <a:t>Visual Literacy and EE</a:t>
            </a:r>
          </a:p>
        </p:txBody>
      </p:sp>
      <p:sp>
        <p:nvSpPr>
          <p:cNvPr id="3" name="Subtitle 2"/>
          <p:cNvSpPr>
            <a:spLocks noGrp="1"/>
          </p:cNvSpPr>
          <p:nvPr>
            <p:ph type="subTitle" idx="1"/>
          </p:nvPr>
        </p:nvSpPr>
        <p:spPr/>
        <p:txBody>
          <a:bodyPr/>
          <a:lstStyle/>
          <a:p>
            <a:r>
              <a:rPr lang="en-US" dirty="0"/>
              <a:t>Jan Weaver</a:t>
            </a:r>
          </a:p>
          <a:p>
            <a:endParaRPr lang="en-US" dirty="0"/>
          </a:p>
        </p:txBody>
      </p:sp>
    </p:spTree>
    <p:extLst>
      <p:ext uri="{BB962C8B-B14F-4D97-AF65-F5344CB8AC3E}">
        <p14:creationId xmlns:p14="http://schemas.microsoft.com/office/powerpoint/2010/main" val="1161704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vis lit 2.jpg"/>
          <p:cNvPicPr>
            <a:picLocks noGrp="1" noChangeAspect="1"/>
          </p:cNvPicPr>
          <p:nvPr>
            <p:ph idx="1"/>
          </p:nvPr>
        </p:nvPicPr>
        <p:blipFill>
          <a:blip r:embed="rId3">
            <a:extLst>
              <a:ext uri="{28A0092B-C50C-407E-A947-70E740481C1C}">
                <a14:useLocalDpi xmlns:a14="http://schemas.microsoft.com/office/drawing/2010/main" val="0"/>
              </a:ext>
            </a:extLst>
          </a:blip>
          <a:srcRect l="-6595" r="-6595"/>
          <a:stretch>
            <a:fillRect/>
          </a:stretch>
        </p:blipFill>
        <p:spPr>
          <a:xfrm>
            <a:off x="457200" y="508000"/>
            <a:ext cx="8229600" cy="5618163"/>
          </a:xfrm>
        </p:spPr>
      </p:pic>
    </p:spTree>
    <p:extLst>
      <p:ext uri="{BB962C8B-B14F-4D97-AF65-F5344CB8AC3E}">
        <p14:creationId xmlns:p14="http://schemas.microsoft.com/office/powerpoint/2010/main" val="2290417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ll fly.jpg"/>
          <p:cNvPicPr>
            <a:picLocks noGrp="1" noChangeAspect="1"/>
          </p:cNvPicPr>
          <p:nvPr>
            <p:ph idx="1"/>
          </p:nvPr>
        </p:nvPicPr>
        <p:blipFill>
          <a:blip r:embed="rId3">
            <a:extLst>
              <a:ext uri="{28A0092B-C50C-407E-A947-70E740481C1C}">
                <a14:useLocalDpi xmlns:a14="http://schemas.microsoft.com/office/drawing/2010/main" val="0"/>
              </a:ext>
            </a:extLst>
          </a:blip>
          <a:srcRect t="3301" b="3301"/>
          <a:stretch>
            <a:fillRect/>
          </a:stretch>
        </p:blipFill>
        <p:spPr>
          <a:xfrm>
            <a:off x="457200" y="1041400"/>
            <a:ext cx="8229600" cy="4525963"/>
          </a:xfrm>
        </p:spPr>
      </p:pic>
    </p:spTree>
    <p:extLst>
      <p:ext uri="{BB962C8B-B14F-4D97-AF65-F5344CB8AC3E}">
        <p14:creationId xmlns:p14="http://schemas.microsoft.com/office/powerpoint/2010/main" val="238058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uide to Visual Design.jpg"/>
          <p:cNvPicPr>
            <a:picLocks noGrp="1" noChangeAspect="1"/>
          </p:cNvPicPr>
          <p:nvPr>
            <p:ph idx="1"/>
          </p:nvPr>
        </p:nvPicPr>
        <p:blipFill>
          <a:blip r:embed="rId3">
            <a:extLst>
              <a:ext uri="{28A0092B-C50C-407E-A947-70E740481C1C}">
                <a14:useLocalDpi xmlns:a14="http://schemas.microsoft.com/office/drawing/2010/main" val="0"/>
              </a:ext>
            </a:extLst>
          </a:blip>
          <a:srcRect l="-6394" r="-6394"/>
          <a:stretch>
            <a:fillRect/>
          </a:stretch>
        </p:blipFill>
        <p:spPr>
          <a:xfrm>
            <a:off x="457200" y="577850"/>
            <a:ext cx="8229600" cy="5837238"/>
          </a:xfrm>
        </p:spPr>
      </p:pic>
    </p:spTree>
    <p:extLst>
      <p:ext uri="{BB962C8B-B14F-4D97-AF65-F5344CB8AC3E}">
        <p14:creationId xmlns:p14="http://schemas.microsoft.com/office/powerpoint/2010/main" val="1921888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intention.jpg"/>
          <p:cNvPicPr>
            <a:picLocks noGrp="1" noChangeAspect="1"/>
          </p:cNvPicPr>
          <p:nvPr>
            <p:ph idx="1"/>
          </p:nvPr>
        </p:nvPicPr>
        <p:blipFill>
          <a:blip r:embed="rId3">
            <a:extLst>
              <a:ext uri="{28A0092B-C50C-407E-A947-70E740481C1C}">
                <a14:useLocalDpi xmlns:a14="http://schemas.microsoft.com/office/drawing/2010/main" val="0"/>
              </a:ext>
            </a:extLst>
          </a:blip>
          <a:srcRect t="-19041" b="-19041"/>
          <a:stretch>
            <a:fillRect/>
          </a:stretch>
        </p:blipFill>
        <p:spPr>
          <a:xfrm>
            <a:off x="457200" y="508000"/>
            <a:ext cx="8229600" cy="5618163"/>
          </a:xfrm>
        </p:spPr>
      </p:pic>
    </p:spTree>
    <p:extLst>
      <p:ext uri="{BB962C8B-B14F-4D97-AF65-F5344CB8AC3E}">
        <p14:creationId xmlns:p14="http://schemas.microsoft.com/office/powerpoint/2010/main" val="356431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content.jpg"/>
          <p:cNvPicPr>
            <a:picLocks noGrp="1" noChangeAspect="1"/>
          </p:cNvPicPr>
          <p:nvPr>
            <p:ph idx="1"/>
          </p:nvPr>
        </p:nvPicPr>
        <p:blipFill>
          <a:blip r:embed="rId3">
            <a:extLst>
              <a:ext uri="{28A0092B-C50C-407E-A947-70E740481C1C}">
                <a14:useLocalDpi xmlns:a14="http://schemas.microsoft.com/office/drawing/2010/main" val="0"/>
              </a:ext>
            </a:extLst>
          </a:blip>
          <a:srcRect l="-40379" r="-40379"/>
          <a:stretch>
            <a:fillRect/>
          </a:stretch>
        </p:blipFill>
        <p:spPr>
          <a:xfrm>
            <a:off x="457200" y="508000"/>
            <a:ext cx="8229600" cy="5618163"/>
          </a:xfrm>
        </p:spPr>
      </p:pic>
    </p:spTree>
    <p:extLst>
      <p:ext uri="{BB962C8B-B14F-4D97-AF65-F5344CB8AC3E}">
        <p14:creationId xmlns:p14="http://schemas.microsoft.com/office/powerpoint/2010/main" val="1794714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audience.jpg"/>
          <p:cNvPicPr>
            <a:picLocks noGrp="1" noChangeAspect="1"/>
          </p:cNvPicPr>
          <p:nvPr>
            <p:ph idx="1"/>
          </p:nvPr>
        </p:nvPicPr>
        <p:blipFill>
          <a:blip r:embed="rId3">
            <a:extLst>
              <a:ext uri="{28A0092B-C50C-407E-A947-70E740481C1C}">
                <a14:useLocalDpi xmlns:a14="http://schemas.microsoft.com/office/drawing/2010/main" val="0"/>
              </a:ext>
            </a:extLst>
          </a:blip>
          <a:srcRect l="-23534" r="-23534"/>
          <a:stretch>
            <a:fillRect/>
          </a:stretch>
        </p:blipFill>
        <p:spPr>
          <a:xfrm>
            <a:off x="457200" y="508000"/>
            <a:ext cx="8229600" cy="5618163"/>
          </a:xfrm>
        </p:spPr>
      </p:pic>
    </p:spTree>
    <p:extLst>
      <p:ext uri="{BB962C8B-B14F-4D97-AF65-F5344CB8AC3E}">
        <p14:creationId xmlns:p14="http://schemas.microsoft.com/office/powerpoint/2010/main" val="132645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channel.jpg"/>
          <p:cNvPicPr>
            <a:picLocks noGrp="1" noChangeAspect="1"/>
          </p:cNvPicPr>
          <p:nvPr>
            <p:ph idx="1"/>
          </p:nvPr>
        </p:nvPicPr>
        <p:blipFill>
          <a:blip r:embed="rId3">
            <a:extLst>
              <a:ext uri="{28A0092B-C50C-407E-A947-70E740481C1C}">
                <a14:useLocalDpi xmlns:a14="http://schemas.microsoft.com/office/drawing/2010/main" val="0"/>
              </a:ext>
            </a:extLst>
          </a:blip>
          <a:srcRect l="-4931" r="-4931"/>
          <a:stretch>
            <a:fillRect/>
          </a:stretch>
        </p:blipFill>
        <p:spPr>
          <a:xfrm>
            <a:off x="457200" y="508000"/>
            <a:ext cx="8229600" cy="5618163"/>
          </a:xfrm>
        </p:spPr>
      </p:pic>
    </p:spTree>
    <p:extLst>
      <p:ext uri="{BB962C8B-B14F-4D97-AF65-F5344CB8AC3E}">
        <p14:creationId xmlns:p14="http://schemas.microsoft.com/office/powerpoint/2010/main" val="2452062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design.jpg"/>
          <p:cNvPicPr>
            <a:picLocks noGrp="1" noChangeAspect="1"/>
          </p:cNvPicPr>
          <p:nvPr>
            <p:ph idx="1"/>
          </p:nvPr>
        </p:nvPicPr>
        <p:blipFill>
          <a:blip r:embed="rId3">
            <a:extLst>
              <a:ext uri="{28A0092B-C50C-407E-A947-70E740481C1C}">
                <a14:useLocalDpi xmlns:a14="http://schemas.microsoft.com/office/drawing/2010/main" val="0"/>
              </a:ext>
            </a:extLst>
          </a:blip>
          <a:srcRect t="-11796" b="-11796"/>
          <a:stretch>
            <a:fillRect/>
          </a:stretch>
        </p:blipFill>
        <p:spPr>
          <a:xfrm>
            <a:off x="457200" y="508000"/>
            <a:ext cx="8229600" cy="5618163"/>
          </a:xfrm>
        </p:spPr>
      </p:pic>
    </p:spTree>
    <p:extLst>
      <p:ext uri="{BB962C8B-B14F-4D97-AF65-F5344CB8AC3E}">
        <p14:creationId xmlns:p14="http://schemas.microsoft.com/office/powerpoint/2010/main" val="3879036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tar.jpg"/>
          <p:cNvPicPr>
            <a:picLocks noGrp="1" noChangeAspect="1"/>
          </p:cNvPicPr>
          <p:nvPr>
            <p:ph idx="1"/>
          </p:nvPr>
        </p:nvPicPr>
        <p:blipFill>
          <a:blip r:embed="rId3">
            <a:extLst>
              <a:ext uri="{28A0092B-C50C-407E-A947-70E740481C1C}">
                <a14:useLocalDpi xmlns:a14="http://schemas.microsoft.com/office/drawing/2010/main" val="0"/>
              </a:ext>
            </a:extLst>
          </a:blip>
          <a:srcRect l="-19970" r="-19970"/>
          <a:stretch>
            <a:fillRect/>
          </a:stretch>
        </p:blipFill>
        <p:spPr>
          <a:xfrm>
            <a:off x="457200" y="508000"/>
            <a:ext cx="8229600" cy="5618163"/>
          </a:xfrm>
        </p:spPr>
      </p:pic>
    </p:spTree>
    <p:extLst>
      <p:ext uri="{BB962C8B-B14F-4D97-AF65-F5344CB8AC3E}">
        <p14:creationId xmlns:p14="http://schemas.microsoft.com/office/powerpoint/2010/main" val="583872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8-10-11 at 10.56.06 PM.png"/>
          <p:cNvPicPr>
            <a:picLocks noGrp="1" noChangeAspect="1"/>
          </p:cNvPicPr>
          <p:nvPr>
            <p:ph idx="1"/>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7385" r="-7385"/>
          <a:stretch>
            <a:fillRect/>
          </a:stretch>
        </p:blipFill>
        <p:spPr>
          <a:xfrm>
            <a:off x="457200" y="508000"/>
            <a:ext cx="8229600" cy="5618163"/>
          </a:xfrm>
        </p:spPr>
      </p:pic>
    </p:spTree>
    <p:extLst>
      <p:ext uri="{BB962C8B-B14F-4D97-AF65-F5344CB8AC3E}">
        <p14:creationId xmlns:p14="http://schemas.microsoft.com/office/powerpoint/2010/main" val="315670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Screen Shot 2018-10-11 at 12.19.52 PM.png"/>
          <p:cNvPicPr>
            <a:picLocks noGrp="1" noChangeAspect="1"/>
          </p:cNvPicPr>
          <p:nvPr>
            <p:ph idx="1"/>
          </p:nvPr>
        </p:nvPicPr>
        <p:blipFill>
          <a:blip r:embed="rId3">
            <a:extLst>
              <a:ext uri="{28A0092B-C50C-407E-A947-70E740481C1C}">
                <a14:useLocalDpi xmlns:a14="http://schemas.microsoft.com/office/drawing/2010/main" val="0"/>
              </a:ext>
            </a:extLst>
          </a:blip>
          <a:srcRect t="1008" b="1008"/>
          <a:stretch>
            <a:fillRect/>
          </a:stretch>
        </p:blipFill>
        <p:spPr>
          <a:xfrm>
            <a:off x="457200" y="846138"/>
            <a:ext cx="8229600" cy="5280025"/>
          </a:xfrm>
        </p:spPr>
      </p:pic>
    </p:spTree>
    <p:extLst>
      <p:ext uri="{BB962C8B-B14F-4D97-AF65-F5344CB8AC3E}">
        <p14:creationId xmlns:p14="http://schemas.microsoft.com/office/powerpoint/2010/main" val="375347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ematerials.jpg"/>
          <p:cNvPicPr>
            <a:picLocks noGrp="1" noChangeAspect="1"/>
          </p:cNvPicPr>
          <p:nvPr>
            <p:ph idx="1"/>
          </p:nvPr>
        </p:nvPicPr>
        <p:blipFill>
          <a:blip r:embed="rId3">
            <a:extLst>
              <a:ext uri="{28A0092B-C50C-407E-A947-70E740481C1C}">
                <a14:useLocalDpi xmlns:a14="http://schemas.microsoft.com/office/drawing/2010/main" val="0"/>
              </a:ext>
            </a:extLst>
          </a:blip>
          <a:srcRect l="1868" r="1868"/>
          <a:stretch>
            <a:fillRect/>
          </a:stretch>
        </p:blipFill>
        <p:spPr/>
      </p:pic>
      <p:sp>
        <p:nvSpPr>
          <p:cNvPr id="7" name="TextBox 6"/>
          <p:cNvSpPr txBox="1"/>
          <p:nvPr/>
        </p:nvSpPr>
        <p:spPr>
          <a:xfrm>
            <a:off x="788735" y="828842"/>
            <a:ext cx="7112001" cy="523220"/>
          </a:xfrm>
          <a:prstGeom prst="rect">
            <a:avLst/>
          </a:prstGeom>
          <a:noFill/>
        </p:spPr>
        <p:txBody>
          <a:bodyPr wrap="square" rtlCol="0">
            <a:spAutoFit/>
          </a:bodyPr>
          <a:lstStyle/>
          <a:p>
            <a:pPr algn="ctr"/>
            <a:r>
              <a:rPr lang="en-US" sz="2800" dirty="0"/>
              <a:t>NAAEE Guidelines for Excellence: EE Materials</a:t>
            </a:r>
          </a:p>
        </p:txBody>
      </p:sp>
    </p:spTree>
    <p:extLst>
      <p:ext uri="{BB962C8B-B14F-4D97-AF65-F5344CB8AC3E}">
        <p14:creationId xmlns:p14="http://schemas.microsoft.com/office/powerpoint/2010/main" val="1109104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ee materials.jpg"/>
          <p:cNvPicPr>
            <a:picLocks noGrp="1" noChangeAspect="1"/>
          </p:cNvPicPr>
          <p:nvPr>
            <p:ph idx="1"/>
          </p:nvPr>
        </p:nvPicPr>
        <p:blipFill>
          <a:blip r:embed="rId3">
            <a:extLst>
              <a:ext uri="{28A0092B-C50C-407E-A947-70E740481C1C}">
                <a14:useLocalDpi xmlns:a14="http://schemas.microsoft.com/office/drawing/2010/main" val="0"/>
              </a:ext>
            </a:extLst>
          </a:blip>
          <a:srcRect t="-12795" b="-12795"/>
          <a:stretch>
            <a:fillRect/>
          </a:stretch>
        </p:blipFill>
        <p:spPr>
          <a:xfrm>
            <a:off x="457200" y="508000"/>
            <a:ext cx="8229600" cy="5618163"/>
          </a:xfrm>
        </p:spPr>
      </p:pic>
    </p:spTree>
    <p:extLst>
      <p:ext uri="{BB962C8B-B14F-4D97-AF65-F5344CB8AC3E}">
        <p14:creationId xmlns:p14="http://schemas.microsoft.com/office/powerpoint/2010/main" val="1806975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 Shot 2018-10-08 at 10.29.17 AM.png"/>
          <p:cNvPicPr>
            <a:picLocks noGrp="1" noChangeAspect="1"/>
          </p:cNvPicPr>
          <p:nvPr>
            <p:ph idx="1"/>
          </p:nvPr>
        </p:nvPicPr>
        <p:blipFill>
          <a:blip r:embed="rId3">
            <a:extLst>
              <a:ext uri="{28A0092B-C50C-407E-A947-70E740481C1C}">
                <a14:useLocalDpi xmlns:a14="http://schemas.microsoft.com/office/drawing/2010/main" val="0"/>
              </a:ext>
            </a:extLst>
          </a:blip>
          <a:srcRect t="-7613" b="-7613"/>
          <a:stretch>
            <a:fillRect/>
          </a:stretch>
        </p:blipFill>
        <p:spPr>
          <a:xfrm>
            <a:off x="457199" y="1007961"/>
            <a:ext cx="8229600" cy="5534025"/>
          </a:xfrm>
        </p:spPr>
      </p:pic>
      <p:sp>
        <p:nvSpPr>
          <p:cNvPr id="2" name="TextBox 1">
            <a:extLst>
              <a:ext uri="{FF2B5EF4-FFF2-40B4-BE49-F238E27FC236}">
                <a16:creationId xmlns:a16="http://schemas.microsoft.com/office/drawing/2014/main" id="{42E81C79-E70A-7441-B8DF-3498C437FCC2}"/>
              </a:ext>
            </a:extLst>
          </p:cNvPr>
          <p:cNvSpPr txBox="1"/>
          <p:nvPr/>
        </p:nvSpPr>
        <p:spPr>
          <a:xfrm>
            <a:off x="750093" y="484741"/>
            <a:ext cx="7643813" cy="523220"/>
          </a:xfrm>
          <a:prstGeom prst="rect">
            <a:avLst/>
          </a:prstGeom>
          <a:noFill/>
        </p:spPr>
        <p:txBody>
          <a:bodyPr wrap="square" rtlCol="0">
            <a:spAutoFit/>
          </a:bodyPr>
          <a:lstStyle/>
          <a:p>
            <a:r>
              <a:rPr lang="en-US" sz="2800" dirty="0"/>
              <a:t>Intention – Audience – Content – Channel - Design</a:t>
            </a:r>
          </a:p>
        </p:txBody>
      </p:sp>
    </p:spTree>
    <p:extLst>
      <p:ext uri="{BB962C8B-B14F-4D97-AF65-F5344CB8AC3E}">
        <p14:creationId xmlns:p14="http://schemas.microsoft.com/office/powerpoint/2010/main" val="225041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8000"/>
            <a:ext cx="8229600" cy="561816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sz="4800" dirty="0"/>
              <a:t>More Examples</a:t>
            </a:r>
          </a:p>
        </p:txBody>
      </p:sp>
    </p:spTree>
    <p:extLst>
      <p:ext uri="{BB962C8B-B14F-4D97-AF65-F5344CB8AC3E}">
        <p14:creationId xmlns:p14="http://schemas.microsoft.com/office/powerpoint/2010/main" val="1659504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tesian_23746_lg.gif"/>
          <p:cNvPicPr>
            <a:picLocks noGrp="1" noChangeAspect="1"/>
          </p:cNvPicPr>
          <p:nvPr>
            <p:ph idx="1"/>
          </p:nvPr>
        </p:nvPicPr>
        <p:blipFill>
          <a:blip r:embed="rId3">
            <a:extLst>
              <a:ext uri="{28A0092B-C50C-407E-A947-70E740481C1C}">
                <a14:useLocalDpi xmlns:a14="http://schemas.microsoft.com/office/drawing/2010/main" val="0"/>
              </a:ext>
            </a:extLst>
          </a:blip>
          <a:srcRect l="-5135" r="-5135"/>
          <a:stretch>
            <a:fillRect/>
          </a:stretch>
        </p:blipFill>
        <p:spPr>
          <a:xfrm>
            <a:off x="457200" y="211730"/>
            <a:ext cx="5286375" cy="2907302"/>
          </a:xfrm>
        </p:spPr>
      </p:pic>
      <p:pic>
        <p:nvPicPr>
          <p:cNvPr id="3" name="Content Placeholder 1">
            <a:extLst>
              <a:ext uri="{FF2B5EF4-FFF2-40B4-BE49-F238E27FC236}">
                <a16:creationId xmlns:a16="http://schemas.microsoft.com/office/drawing/2014/main" id="{3299E3EE-EDAC-6B4A-85AC-EB0E10680207}"/>
              </a:ext>
            </a:extLst>
          </p:cNvPr>
          <p:cNvPicPr>
            <a:picLocks noChangeAspect="1"/>
          </p:cNvPicPr>
          <p:nvPr/>
        </p:nvPicPr>
        <p:blipFill>
          <a:blip r:embed="rId4"/>
          <a:srcRect l="-56908" r="-56908"/>
          <a:stretch>
            <a:fillRect/>
          </a:stretch>
        </p:blipFill>
        <p:spPr>
          <a:xfrm>
            <a:off x="457200" y="3290295"/>
            <a:ext cx="4300538" cy="2935881"/>
          </a:xfrm>
          <a:prstGeom prst="rect">
            <a:avLst/>
          </a:prstGeom>
        </p:spPr>
      </p:pic>
      <p:pic>
        <p:nvPicPr>
          <p:cNvPr id="4" name="Content Placeholder 1" descr="mangrove.jpg">
            <a:extLst>
              <a:ext uri="{FF2B5EF4-FFF2-40B4-BE49-F238E27FC236}">
                <a16:creationId xmlns:a16="http://schemas.microsoft.com/office/drawing/2014/main" id="{DD077848-37D2-EB43-AA48-C547F05E8FB9}"/>
              </a:ext>
            </a:extLst>
          </p:cNvPr>
          <p:cNvPicPr>
            <a:picLocks noChangeAspect="1"/>
          </p:cNvPicPr>
          <p:nvPr/>
        </p:nvPicPr>
        <p:blipFill>
          <a:blip r:embed="rId5">
            <a:extLst>
              <a:ext uri="{28A0092B-C50C-407E-A947-70E740481C1C}">
                <a14:useLocalDpi xmlns:a14="http://schemas.microsoft.com/office/drawing/2010/main" val="0"/>
              </a:ext>
            </a:extLst>
          </a:blip>
          <a:srcRect t="2422" b="2422"/>
          <a:stretch>
            <a:fillRect/>
          </a:stretch>
        </p:blipFill>
        <p:spPr>
          <a:xfrm>
            <a:off x="4343400" y="3200400"/>
            <a:ext cx="4543092" cy="3101467"/>
          </a:xfrm>
          <a:prstGeom prst="rect">
            <a:avLst/>
          </a:prstGeom>
        </p:spPr>
      </p:pic>
      <p:sp>
        <p:nvSpPr>
          <p:cNvPr id="2" name="TextBox 1">
            <a:extLst>
              <a:ext uri="{FF2B5EF4-FFF2-40B4-BE49-F238E27FC236}">
                <a16:creationId xmlns:a16="http://schemas.microsoft.com/office/drawing/2014/main" id="{50ACE31B-6BA6-484E-86FC-AA27EC3C0FFC}"/>
              </a:ext>
            </a:extLst>
          </p:cNvPr>
          <p:cNvSpPr txBox="1"/>
          <p:nvPr/>
        </p:nvSpPr>
        <p:spPr>
          <a:xfrm>
            <a:off x="6057900" y="585788"/>
            <a:ext cx="2243138" cy="2246769"/>
          </a:xfrm>
          <a:prstGeom prst="rect">
            <a:avLst/>
          </a:prstGeom>
          <a:noFill/>
        </p:spPr>
        <p:txBody>
          <a:bodyPr wrap="square" rtlCol="0">
            <a:spAutoFit/>
          </a:bodyPr>
          <a:lstStyle/>
          <a:p>
            <a:r>
              <a:rPr lang="en-US" sz="2800" dirty="0"/>
              <a:t>Intention</a:t>
            </a:r>
          </a:p>
          <a:p>
            <a:r>
              <a:rPr lang="en-US" sz="2800" dirty="0"/>
              <a:t>Audience</a:t>
            </a:r>
          </a:p>
          <a:p>
            <a:r>
              <a:rPr lang="en-US" sz="2800" dirty="0"/>
              <a:t>Content</a:t>
            </a:r>
          </a:p>
          <a:p>
            <a:r>
              <a:rPr lang="en-US" sz="2800" dirty="0"/>
              <a:t>Channel</a:t>
            </a:r>
          </a:p>
          <a:p>
            <a:r>
              <a:rPr lang="en-US" sz="2800" dirty="0"/>
              <a:t>Design</a:t>
            </a:r>
          </a:p>
        </p:txBody>
      </p:sp>
    </p:spTree>
    <p:extLst>
      <p:ext uri="{BB962C8B-B14F-4D97-AF65-F5344CB8AC3E}">
        <p14:creationId xmlns:p14="http://schemas.microsoft.com/office/powerpoint/2010/main" val="31913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mangrove.jpg"/>
          <p:cNvPicPr>
            <a:picLocks noGrp="1" noChangeAspect="1"/>
          </p:cNvPicPr>
          <p:nvPr>
            <p:ph idx="1"/>
          </p:nvPr>
        </p:nvPicPr>
        <p:blipFill>
          <a:blip r:embed="rId3">
            <a:extLst>
              <a:ext uri="{28A0092B-C50C-407E-A947-70E740481C1C}">
                <a14:useLocalDpi xmlns:a14="http://schemas.microsoft.com/office/drawing/2010/main" val="0"/>
              </a:ext>
            </a:extLst>
          </a:blip>
          <a:srcRect t="2422" b="2422"/>
          <a:stretch>
            <a:fillRect/>
          </a:stretch>
        </p:blipFill>
        <p:spPr>
          <a:xfrm>
            <a:off x="457200" y="508000"/>
            <a:ext cx="8229600" cy="5618163"/>
          </a:xfrm>
        </p:spPr>
      </p:pic>
    </p:spTree>
    <p:extLst>
      <p:ext uri="{BB962C8B-B14F-4D97-AF65-F5344CB8AC3E}">
        <p14:creationId xmlns:p14="http://schemas.microsoft.com/office/powerpoint/2010/main" val="1660667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srcRect l="-56908" r="-56908"/>
          <a:stretch>
            <a:fillRect/>
          </a:stretch>
        </p:blipFill>
        <p:spPr>
          <a:xfrm>
            <a:off x="457200" y="508000"/>
            <a:ext cx="8229600" cy="5618163"/>
          </a:xfrm>
        </p:spPr>
      </p:pic>
    </p:spTree>
    <p:extLst>
      <p:ext uri="{BB962C8B-B14F-4D97-AF65-F5344CB8AC3E}">
        <p14:creationId xmlns:p14="http://schemas.microsoft.com/office/powerpoint/2010/main" val="3300225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tesian_23746_lg.gif"/>
          <p:cNvPicPr>
            <a:picLocks noGrp="1" noChangeAspect="1"/>
          </p:cNvPicPr>
          <p:nvPr>
            <p:ph idx="1"/>
          </p:nvPr>
        </p:nvPicPr>
        <p:blipFill>
          <a:blip r:embed="rId3">
            <a:extLst>
              <a:ext uri="{28A0092B-C50C-407E-A947-70E740481C1C}">
                <a14:useLocalDpi xmlns:a14="http://schemas.microsoft.com/office/drawing/2010/main" val="0"/>
              </a:ext>
            </a:extLst>
          </a:blip>
          <a:srcRect l="-5135" r="-5135"/>
          <a:stretch>
            <a:fillRect/>
          </a:stretch>
        </p:blipFill>
        <p:spPr/>
      </p:pic>
    </p:spTree>
    <p:extLst>
      <p:ext uri="{BB962C8B-B14F-4D97-AF65-F5344CB8AC3E}">
        <p14:creationId xmlns:p14="http://schemas.microsoft.com/office/powerpoint/2010/main" val="20822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21CB4-D7D7-E040-BD57-07F16AE70425}"/>
              </a:ext>
            </a:extLst>
          </p:cNvPr>
          <p:cNvSpPr>
            <a:spLocks noGrp="1"/>
          </p:cNvSpPr>
          <p:nvPr>
            <p:ph type="title"/>
          </p:nvPr>
        </p:nvSpPr>
        <p:spPr/>
        <p:txBody>
          <a:bodyPr/>
          <a:lstStyle/>
          <a:p>
            <a:r>
              <a:rPr lang="en-US" dirty="0"/>
              <a:t>Design your own visual</a:t>
            </a:r>
          </a:p>
        </p:txBody>
      </p:sp>
      <p:sp>
        <p:nvSpPr>
          <p:cNvPr id="3" name="Content Placeholder 2">
            <a:extLst>
              <a:ext uri="{FF2B5EF4-FFF2-40B4-BE49-F238E27FC236}">
                <a16:creationId xmlns:a16="http://schemas.microsoft.com/office/drawing/2014/main" id="{41B9CE91-0279-4B40-AF14-0F2E5402964D}"/>
              </a:ext>
            </a:extLst>
          </p:cNvPr>
          <p:cNvSpPr>
            <a:spLocks noGrp="1"/>
          </p:cNvSpPr>
          <p:nvPr>
            <p:ph idx="1"/>
          </p:nvPr>
        </p:nvSpPr>
        <p:spPr/>
        <p:txBody>
          <a:bodyPr/>
          <a:lstStyle/>
          <a:p>
            <a:r>
              <a:rPr lang="en-US" dirty="0"/>
              <a:t>Intention</a:t>
            </a:r>
          </a:p>
          <a:p>
            <a:r>
              <a:rPr lang="en-US" dirty="0"/>
              <a:t>Audience</a:t>
            </a:r>
          </a:p>
          <a:p>
            <a:r>
              <a:rPr lang="en-US" dirty="0"/>
              <a:t>Content</a:t>
            </a:r>
          </a:p>
          <a:p>
            <a:r>
              <a:rPr lang="en-US" dirty="0"/>
              <a:t>Channel</a:t>
            </a:r>
          </a:p>
          <a:p>
            <a:r>
              <a:rPr lang="en-US" dirty="0"/>
              <a:t>Design</a:t>
            </a:r>
          </a:p>
        </p:txBody>
      </p:sp>
    </p:spTree>
    <p:extLst>
      <p:ext uri="{BB962C8B-B14F-4D97-AF65-F5344CB8AC3E}">
        <p14:creationId xmlns:p14="http://schemas.microsoft.com/office/powerpoint/2010/main" val="1865327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8000"/>
            <a:ext cx="8229600" cy="5618163"/>
          </a:xfrm>
        </p:spPr>
        <p:txBody>
          <a:bodyPr>
            <a:normAutofit lnSpcReduction="10000"/>
          </a:bodyPr>
          <a:lstStyle/>
          <a:p>
            <a:pPr marL="0" indent="0">
              <a:buNone/>
            </a:pPr>
            <a:r>
              <a:rPr lang="en-US" dirty="0"/>
              <a:t>Edward </a:t>
            </a:r>
            <a:r>
              <a:rPr lang="en-US" dirty="0" err="1"/>
              <a:t>Tufte</a:t>
            </a:r>
            <a:endParaRPr lang="en-US" dirty="0"/>
          </a:p>
          <a:p>
            <a:pPr marL="0" indent="0">
              <a:buNone/>
            </a:pPr>
            <a:r>
              <a:rPr lang="en-US" dirty="0">
                <a:hlinkClick r:id="rId3"/>
              </a:rPr>
              <a:t>https://www.edwardtufte.com/tufte/</a:t>
            </a:r>
            <a:endParaRPr lang="en-US" dirty="0"/>
          </a:p>
          <a:p>
            <a:pPr marL="0" indent="0">
              <a:buNone/>
            </a:pPr>
            <a:endParaRPr lang="en-US" dirty="0"/>
          </a:p>
          <a:p>
            <a:pPr marL="0" indent="0">
              <a:buNone/>
            </a:pPr>
            <a:r>
              <a:rPr lang="en-US" dirty="0"/>
              <a:t>Why People Make Bad Charts</a:t>
            </a:r>
          </a:p>
          <a:p>
            <a:pPr marL="0" indent="0">
              <a:buNone/>
            </a:pPr>
            <a:r>
              <a:rPr lang="en-US" dirty="0">
                <a:hlinkClick r:id="rId4"/>
              </a:rPr>
              <a:t>https://flowingdata.com/2018/06/28/why-people-make-bad-charts-and-what-to-do-when-it-happens/</a:t>
            </a:r>
            <a:endParaRPr lang="en-US" dirty="0"/>
          </a:p>
          <a:p>
            <a:pPr marL="0" indent="0">
              <a:buNone/>
            </a:pPr>
            <a:endParaRPr lang="en-US" dirty="0"/>
          </a:p>
          <a:p>
            <a:pPr marL="0" indent="0">
              <a:buNone/>
            </a:pPr>
            <a:r>
              <a:rPr lang="en-US" dirty="0"/>
              <a:t>Free Clip Art (historical illustrations)</a:t>
            </a:r>
          </a:p>
          <a:p>
            <a:pPr marL="0" indent="0">
              <a:buNone/>
            </a:pPr>
            <a:r>
              <a:rPr lang="en-US" dirty="0">
                <a:hlinkClick r:id="rId5"/>
              </a:rPr>
              <a:t>https://etc.usf.edu/clipart/</a:t>
            </a:r>
            <a:endParaRPr lang="en-US" dirty="0"/>
          </a:p>
          <a:p>
            <a:pPr marL="0" indent="0">
              <a:buNone/>
            </a:pPr>
            <a:endParaRPr lang="en-US" dirty="0"/>
          </a:p>
        </p:txBody>
      </p:sp>
    </p:spTree>
    <p:extLst>
      <p:ext uri="{BB962C8B-B14F-4D97-AF65-F5344CB8AC3E}">
        <p14:creationId xmlns:p14="http://schemas.microsoft.com/office/powerpoint/2010/main" val="420383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6322</TotalTime>
  <Words>1824</Words>
  <Application>Microsoft Macintosh PowerPoint</Application>
  <PresentationFormat>On-screen Show (4:3)</PresentationFormat>
  <Paragraphs>93</Paragraphs>
  <Slides>22</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A Picture is Worth 1000 Words: Visual Literacy and 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Design your own visual</vt:lpstr>
      <vt:lpstr>PowerPoint Presentation</vt:lpstr>
    </vt:vector>
  </TitlesOfParts>
  <Company>Weaver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Picture is Worth 1000 Words: Visual Literacy and EE</dc:title>
  <dc:creator>Jan Weaver</dc:creator>
  <cp:lastModifiedBy>Jan Weaver</cp:lastModifiedBy>
  <cp:revision>46</cp:revision>
  <dcterms:created xsi:type="dcterms:W3CDTF">2018-10-08T14:51:29Z</dcterms:created>
  <dcterms:modified xsi:type="dcterms:W3CDTF">2020-10-22T22:19:12Z</dcterms:modified>
</cp:coreProperties>
</file>